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45" r:id="rId2"/>
    <p:sldId id="669" r:id="rId3"/>
    <p:sldId id="670" r:id="rId4"/>
    <p:sldId id="672" r:id="rId5"/>
    <p:sldId id="673" r:id="rId6"/>
    <p:sldId id="674" r:id="rId7"/>
    <p:sldId id="675" r:id="rId8"/>
    <p:sldId id="671" r:id="rId9"/>
    <p:sldId id="646" r:id="rId10"/>
    <p:sldId id="647" r:id="rId11"/>
    <p:sldId id="648" r:id="rId12"/>
    <p:sldId id="649" r:id="rId13"/>
    <p:sldId id="650" r:id="rId14"/>
    <p:sldId id="651" r:id="rId15"/>
    <p:sldId id="652" r:id="rId16"/>
    <p:sldId id="653" r:id="rId17"/>
    <p:sldId id="654" r:id="rId18"/>
    <p:sldId id="655" r:id="rId19"/>
    <p:sldId id="656" r:id="rId20"/>
    <p:sldId id="657" r:id="rId21"/>
    <p:sldId id="677" r:id="rId22"/>
    <p:sldId id="658" r:id="rId23"/>
    <p:sldId id="659" r:id="rId24"/>
    <p:sldId id="676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67" r:id="rId33"/>
    <p:sldId id="668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1422" autoAdjust="0"/>
  </p:normalViewPr>
  <p:slideViewPr>
    <p:cSldViewPr>
      <p:cViewPr varScale="1">
        <p:scale>
          <a:sx n="99" d="100"/>
          <a:sy n="99" d="100"/>
        </p:scale>
        <p:origin x="-11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Stochastic?</a:t>
            </a:r>
          </a:p>
          <a:p>
            <a:r>
              <a:rPr lang="en-US" dirty="0" smtClean="0"/>
              <a:t>-&gt; E[</a:t>
            </a:r>
            <a:r>
              <a:rPr lang="en-US" dirty="0" err="1" smtClean="0"/>
              <a:t>g_i</a:t>
            </a:r>
            <a:r>
              <a:rPr lang="en-US" dirty="0" smtClean="0"/>
              <a:t>] = g</a:t>
            </a:r>
          </a:p>
          <a:p>
            <a:r>
              <a:rPr lang="en-US" dirty="0" err="1" smtClean="0"/>
              <a:t>gi</a:t>
            </a:r>
            <a:r>
              <a:rPr lang="ko-KR" altLang="en-US" dirty="0" smtClean="0"/>
              <a:t> 의 평균을 내면 </a:t>
            </a:r>
            <a:r>
              <a:rPr lang="en-US" altLang="ko-KR" dirty="0" smtClean="0"/>
              <a:t>g</a:t>
            </a:r>
            <a:r>
              <a:rPr lang="ko-KR" altLang="en-US" dirty="0" smtClean="0"/>
              <a:t>와 비슷해지기 때문에 </a:t>
            </a:r>
            <a:r>
              <a:rPr lang="en-US" altLang="ko-KR" dirty="0" smtClean="0"/>
              <a:t>stochastic</a:t>
            </a:r>
            <a:r>
              <a:rPr lang="ko-KR" altLang="en-US" dirty="0" smtClean="0"/>
              <a:t>이라고</a:t>
            </a:r>
            <a:r>
              <a:rPr lang="is-IS" altLang="ko-KR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767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03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일억개의 파라미터에 대해 단 하나의 </a:t>
            </a:r>
            <a:r>
              <a:rPr lang="en-US" altLang="ko-KR" dirty="0" err="1" smtClean="0"/>
              <a:t>lr</a:t>
            </a:r>
            <a:r>
              <a:rPr lang="ko-KR" altLang="en-US" dirty="0" smtClean="0"/>
              <a:t>만 사용하는게 문제를 해결해야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23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오실레이트 현상을 줄여주는 건 좋은데 로컬 미니마에서 멈추지 못한다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그거 해결하는 방법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705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많이 변하지 않는 애들에 대해서는 많이 변하게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frequent?</a:t>
            </a:r>
            <a:r>
              <a:rPr lang="en-US" altLang="ko-KR" baseline="0" dirty="0" smtClean="0"/>
              <a:t> – </a:t>
            </a:r>
          </a:p>
          <a:p>
            <a:r>
              <a:rPr lang="en-US" altLang="ko-KR" dirty="0" smtClean="0"/>
              <a:t>G</a:t>
            </a:r>
            <a:r>
              <a:rPr lang="en-US" altLang="ko-KR" baseline="0" dirty="0" smtClean="0"/>
              <a:t> : </a:t>
            </a:r>
            <a:r>
              <a:rPr lang="ko-KR" altLang="en-US" dirty="0" smtClean="0"/>
              <a:t>지금까지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에서 나온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 </a:t>
            </a:r>
            <a:r>
              <a:rPr lang="en-US" altLang="ko-KR" dirty="0" smtClean="0"/>
              <a:t>g</a:t>
            </a:r>
            <a:r>
              <a:rPr lang="ko-KR" altLang="en-US" dirty="0" smtClean="0"/>
              <a:t>를 모두 제곱해서 더한거 </a:t>
            </a:r>
            <a:endParaRPr lang="en-US" altLang="ko-KR" dirty="0" smtClean="0"/>
          </a:p>
          <a:p>
            <a:r>
              <a:rPr lang="ko-KR" altLang="en-US" dirty="0" smtClean="0"/>
              <a:t>단점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G</a:t>
            </a:r>
            <a:r>
              <a:rPr lang="ko-KR" altLang="en-US" dirty="0" smtClean="0"/>
              <a:t>가 커지면 학습이 멈춰진다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023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최근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개만 가지고 </a:t>
            </a:r>
            <a:r>
              <a:rPr lang="en-US" altLang="ko-KR" dirty="0" smtClean="0"/>
              <a:t>G</a:t>
            </a:r>
            <a:r>
              <a:rPr lang="ko-KR" altLang="en-US" dirty="0" smtClean="0"/>
              <a:t>를 계산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메모리 많이 필요하다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해결법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exponential</a:t>
            </a:r>
            <a:r>
              <a:rPr lang="en-US" altLang="ko-KR" baseline="0" dirty="0" smtClean="0"/>
              <a:t> moving average. </a:t>
            </a:r>
            <a:r>
              <a:rPr lang="ko-KR" altLang="en-US" baseline="0" dirty="0" smtClean="0"/>
              <a:t>현재 값에 </a:t>
            </a:r>
            <a:r>
              <a:rPr lang="en-US" altLang="ko-KR" baseline="0" dirty="0" smtClean="0"/>
              <a:t>0.5</a:t>
            </a:r>
            <a:r>
              <a:rPr lang="ko-KR" altLang="en-US" baseline="0" dirty="0" smtClean="0"/>
              <a:t> 곱한값과 지금까지 </a:t>
            </a:r>
            <a:r>
              <a:rPr lang="en-US" altLang="ko-KR" baseline="0" dirty="0" smtClean="0"/>
              <a:t>G</a:t>
            </a:r>
            <a:r>
              <a:rPr lang="ko-KR" altLang="en-US" baseline="0" dirty="0" smtClean="0"/>
              <a:t> 값에 </a:t>
            </a:r>
            <a:r>
              <a:rPr lang="en-US" altLang="ko-KR" baseline="0" dirty="0" smtClean="0"/>
              <a:t>0.5</a:t>
            </a:r>
            <a:r>
              <a:rPr lang="ko-KR" altLang="en-US" baseline="0" dirty="0" smtClean="0"/>
              <a:t> 곱한걸 사용</a:t>
            </a:r>
            <a:endParaRPr lang="en-US" altLang="ko-KR" baseline="0" dirty="0" smtClean="0"/>
          </a:p>
          <a:p>
            <a:r>
              <a:rPr lang="en-US" baseline="0" dirty="0" smtClean="0"/>
              <a:t>W</a:t>
            </a:r>
            <a:r>
              <a:rPr lang="ko-KR" altLang="en-US" baseline="0" dirty="0" smtClean="0"/>
              <a:t>에 해당하는게 감마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작으면 작을수록 현재 들어온 값에 비중을 두는것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러닝레이트 없어서 좋은것 같은데 우리가 컨트롤할 수 없어서 많이 안쓰게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err="1" smtClean="0"/>
              <a:t>Lr</a:t>
            </a:r>
            <a:r>
              <a:rPr lang="ko-KR" altLang="en-US" dirty="0" smtClean="0"/>
              <a:t>을 넣으면 되잖아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RMSprop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6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Exponential</a:t>
            </a:r>
            <a:r>
              <a:rPr lang="en-US" baseline="0" dirty="0" smtClean="0"/>
              <a:t> moving average</a:t>
            </a:r>
            <a:r>
              <a:rPr lang="ko-KR" altLang="en-US" baseline="0" dirty="0" smtClean="0"/>
              <a:t>는 향후 변화에 대해 좀 더 빠른 반응을 보여준다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Lr</a:t>
            </a:r>
            <a:r>
              <a:rPr lang="ko-KR" altLang="en-US" dirty="0" smtClean="0"/>
              <a:t>도 컨트롤할 수 있으면서 무빙에버리지도 쓸 수 있으니 좋다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처음에는 </a:t>
            </a:r>
            <a:r>
              <a:rPr lang="en-US" altLang="ko-KR" dirty="0" smtClean="0"/>
              <a:t>E[g]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0</a:t>
            </a:r>
            <a:r>
              <a:rPr lang="ko-KR" altLang="en-US" dirty="0" smtClean="0"/>
              <a:t>이니 </a:t>
            </a:r>
            <a:r>
              <a:rPr lang="en-US" altLang="ko-KR" dirty="0" smtClean="0"/>
              <a:t>e</a:t>
            </a:r>
            <a:r>
              <a:rPr lang="ko-KR" altLang="en-US" dirty="0" smtClean="0"/>
              <a:t>에 의해서 결정된다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따라서 </a:t>
            </a:r>
            <a:r>
              <a:rPr lang="en-US" altLang="ko-KR" dirty="0" smtClean="0"/>
              <a:t>e</a:t>
            </a:r>
            <a:r>
              <a:rPr lang="ko-KR" altLang="en-US" dirty="0" smtClean="0"/>
              <a:t>가 너무 작으면 문제가 생길수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E</a:t>
            </a:r>
            <a:r>
              <a:rPr lang="ko-KR" altLang="en-US" dirty="0" smtClean="0"/>
              <a:t>를 크게 줘야할 경우도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8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모멘텀이라 보면  돼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2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어댑티브</a:t>
            </a:r>
            <a:endParaRPr lang="en-US" altLang="ko-KR" dirty="0" smtClean="0"/>
          </a:p>
          <a:p>
            <a:r>
              <a:rPr lang="en-US" dirty="0" smtClean="0"/>
              <a:t>3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mt</a:t>
            </a:r>
            <a:r>
              <a:rPr lang="ko-KR" altLang="en-US" dirty="0" smtClean="0"/>
              <a:t>를 보상해주는식</a:t>
            </a:r>
            <a:r>
              <a:rPr lang="en-US" altLang="ko-KR" dirty="0" smtClean="0"/>
              <a:t>.</a:t>
            </a:r>
            <a:r>
              <a:rPr lang="ko-KR" altLang="en-US" dirty="0" smtClean="0"/>
              <a:t> 모멘텀이 원래 값과 다른 것을 보상해주는 텀이 중간 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48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r>
              <a:rPr lang="ko-KR" altLang="en-US" dirty="0" smtClean="0"/>
              <a:t>으로 학습할 때 요령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endParaRPr 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dirty="0" smtClean="0"/>
              <a:t>Adam </a:t>
            </a:r>
            <a:r>
              <a:rPr lang="ko-KR" altLang="en-US" dirty="0" smtClean="0"/>
              <a:t>끝난 다음에 </a:t>
            </a:r>
            <a:r>
              <a:rPr lang="en-US" altLang="ko-KR" dirty="0" err="1" smtClean="0"/>
              <a:t>lr</a:t>
            </a:r>
            <a:r>
              <a:rPr lang="ko-KR" altLang="en-US" dirty="0" smtClean="0"/>
              <a:t> 작게 </a:t>
            </a:r>
            <a:r>
              <a:rPr lang="en-US" dirty="0" err="1" smtClean="0"/>
              <a:t>Sgd</a:t>
            </a:r>
            <a:r>
              <a:rPr lang="ko-KR" altLang="en-US" dirty="0" smtClean="0"/>
              <a:t>를 붙여서 한번 더 다듬어준다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smtClean="0"/>
              <a:t> </a:t>
            </a:r>
            <a:r>
              <a:rPr lang="en-US" smtClean="0"/>
              <a:t>Or</a:t>
            </a:r>
            <a:r>
              <a:rPr lang="en-US" baseline="0" smtClean="0"/>
              <a:t> </a:t>
            </a:r>
            <a:r>
              <a:rPr lang="ko-KR" altLang="en-US" baseline="0" dirty="0" smtClean="0"/>
              <a:t>러닝레이트 스케줄을 붙여준다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75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3월 13일 Monday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0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90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20.png"/><Relationship Id="rId5" Type="http://schemas.openxmlformats.org/officeDocument/2006/relationships/image" Target="../media/image230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Optimization methods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search?</a:t>
            </a:r>
            <a:endParaRPr lang="ko-KR" altLang="en-US" dirty="0"/>
          </a:p>
        </p:txBody>
      </p:sp>
      <p:pic>
        <p:nvPicPr>
          <p:cNvPr id="6146" name="Picture 2" descr="http://cs231n.github.io/assets/nn3/gridsearchba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866511" cy="383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5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pic>
        <p:nvPicPr>
          <p:cNvPr id="2050" name="Picture 2" descr="http://photo.jtbc.joins.com/news/2015/04/27/201504270433359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1786136"/>
            <a:ext cx="6779096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8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988840"/>
            <a:ext cx="7625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There are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three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variants of gradient descent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033536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Differ in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how much</a:t>
            </a:r>
            <a:r>
              <a:rPr lang="en-US" altLang="ko-KR" sz="2800" dirty="0" smtClean="0">
                <a:latin typeface="+mn-ea"/>
              </a:rPr>
              <a:t> data we use to compute gradient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509120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We make a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trade-off</a:t>
            </a:r>
            <a:r>
              <a:rPr lang="en-US" altLang="ko-KR" sz="2800" dirty="0" smtClean="0">
                <a:latin typeface="+mn-ea"/>
              </a:rPr>
              <a:t> between the accuracy and computing time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4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gradient descent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98884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batch gradient decent, we use the entire training dataset to compute the gradient.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02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stochastic gradient descent (SGD), the gradient is computed from each training sample, one by one.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9218" name="Picture 2" descr="http://sebastianruder.com/content/images/2016/01/sgd_fluctu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2" y="3102695"/>
            <a:ext cx="4550148" cy="3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5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Mini-batch gradient decent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mini-batch gradient decent, we take the best of both worlds.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636912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Common mini-batch sizes range between 50 and 256 (but can vary).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AutoShape 2" descr="rule of thumb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8" name="Picture 4" descr="http://www.quantumgambitz.com/blog/wp-content/uploads/2015/09/Rule-of-THum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26408"/>
            <a:ext cx="2808312" cy="3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7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700808"/>
            <a:ext cx="8046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Choosing a proper learning rate is cumbersome.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687" y="2390656"/>
            <a:ext cx="437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800" dirty="0" smtClean="0">
                <a:latin typeface="+mn-ea"/>
              </a:rPr>
              <a:t>Learning rate schedule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3356992"/>
            <a:ext cx="850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Avoiding getting trapped in suboptimal local minima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355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Momentum</a:t>
            </a:r>
            <a:endParaRPr lang="ko-KR" altLang="en-US" dirty="0"/>
          </a:p>
        </p:txBody>
      </p:sp>
      <p:pic>
        <p:nvPicPr>
          <p:cNvPr id="5124" name="Picture 4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52738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8455149" cy="469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71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Nesterov accelerated gradient</a:t>
            </a:r>
          </a:p>
        </p:txBody>
      </p:sp>
      <p:pic>
        <p:nvPicPr>
          <p:cNvPr id="3" name="Picture 2" descr="http://cs231n.github.io/assets/nn3/nesterov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" y="2276872"/>
            <a:ext cx="884507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4165"/>
            <a:ext cx="9144000" cy="3131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4267200"/>
            <a:ext cx="3238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Adagrad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7" y="1700808"/>
            <a:ext cx="78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It </a:t>
            </a:r>
            <a:r>
              <a:rPr lang="en-US" altLang="ko-KR" sz="2800" dirty="0">
                <a:latin typeface="+mn-ea"/>
              </a:rPr>
              <a:t>adapts the learning rate to the parameters, performing larger updates for infrequent and smaller updates for frequent </a:t>
            </a:r>
            <a:r>
              <a:rPr lang="en-US" altLang="ko-KR" sz="2800" dirty="0" smtClean="0">
                <a:latin typeface="+mn-ea"/>
              </a:rPr>
              <a:t>parameters.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0552" y="4489407"/>
            <a:ext cx="78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Performing larger updates for infrequent and smaller updates for frequent parameters.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344816" cy="321827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71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34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Adadelta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Adadelta is an extension of Adagrad that seeks to reduce its 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monotonically decreasing</a:t>
            </a:r>
            <a:r>
              <a:rPr lang="en-US" altLang="ko-KR" sz="2800" dirty="0" smtClean="0">
                <a:latin typeface="+mn-ea"/>
              </a:rPr>
              <a:t> learning rate.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It restricts the window of accumulated past gradients to some fixed size </a:t>
                </a:r>
                <a14:m>
                  <m:oMath xmlns:m="http://schemas.openxmlformats.org/officeDocument/2006/math" xmlns="">
                    <m:r>
                      <a:rPr lang="en-US" altLang="ko-KR" sz="2800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altLang="ko-KR" sz="2800" dirty="0" smtClean="0">
                    <a:latin typeface="+mn-ea"/>
                  </a:rPr>
                  <a:t>. </a:t>
                </a:r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477" t="-6369" b="-16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r>
                        <a:rPr lang="en-US" altLang="ko-KR" sz="2800" i="1">
                          <a:latin typeface="Cambria Math" charset="0"/>
                        </a:rPr>
                        <m:t>𝛾</m:t>
                      </m:r>
                      <m:r>
                        <a:rPr lang="en-US" altLang="ko-KR" sz="2800" i="1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53877" y="5301208"/>
            <a:ext cx="267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No learning rate!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3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Exponential moving average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050" name="Picture 2" descr="exponential moving average reacts faster to price changes than the simple moving ave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41760"/>
            <a:ext cx="7632848" cy="51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RMSprop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is an unpublished, adaptive learning rate method proposed by Geoff Hinton in his lecture..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46" y="1347597"/>
            <a:ext cx="7528644" cy="519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95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1848396" y="3160333"/>
            <a:ext cx="6215057" cy="531299"/>
            <a:chOff x="2568476" y="3153668"/>
            <a:chExt cx="6215057" cy="531299"/>
          </a:xfrm>
        </p:grpSpPr>
        <p:sp>
          <p:nvSpPr>
            <p:cNvPr id="7" name="직사각형 6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80448" y="3204468"/>
              <a:ext cx="1903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Momentum</a:t>
              </a:r>
              <a:endParaRPr lang="ko-KR" altLang="en-US" sz="2400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861096" y="3905813"/>
            <a:ext cx="7895480" cy="881797"/>
            <a:chOff x="2568476" y="3153668"/>
            <a:chExt cx="7895480" cy="881797"/>
          </a:xfrm>
        </p:grpSpPr>
        <p:sp>
          <p:nvSpPr>
            <p:cNvPr id="12" name="직사각형 11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80448" y="3204468"/>
              <a:ext cx="35835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Running average of gradient squares</a:t>
              </a:r>
              <a:endParaRPr lang="ko-KR" altLang="en-US" sz="2400" b="1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7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955" y="1239404"/>
            <a:ext cx="6498090" cy="5501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294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9572"/>
            <a:ext cx="4113248" cy="318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2177281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Which optimizer to use?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687" y="1484784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Use adaptive learning rate methods (Adagrad, Adadelta, RMSprop, Adam)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2636912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Adagrad decreases the learning rate of more </a:t>
            </a:r>
            <a:r>
              <a:rPr lang="en-US" altLang="ko-KR" sz="2800" smtClean="0">
                <a:latin typeface="+mn-ea"/>
              </a:rPr>
              <a:t>activated features.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86" y="3789040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extends Adagrad by dealing with radically diminishing learning rates (=Adadelta).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686" y="4935198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Adam adds bias-correction and momentum to RMSprop.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219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Additional strategies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06" y="1445066"/>
            <a:ext cx="6205388" cy="4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Shuffling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6" y="1916832"/>
            <a:ext cx="6423288" cy="361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0" y="1413337"/>
            <a:ext cx="6596020" cy="4947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15344"/>
            <a:ext cx="7670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062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Curriculum 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800"/>
            <a:ext cx="762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en-US" altLang="ko-KR" dirty="0" smtClean="0"/>
              <a:t>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4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Batch normalization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44824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Early stopping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" y="1772816"/>
            <a:ext cx="7753878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Gradient </a:t>
            </a:r>
            <a:r>
              <a:rPr lang="en-US" altLang="ko-KR" dirty="0" smtClean="0"/>
              <a:t>noise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417638"/>
            <a:ext cx="5707732" cy="50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Learning rate</a:t>
            </a:r>
            <a:endParaRPr lang="en-US" altLang="ko-KR" dirty="0"/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54584"/>
            <a:ext cx="5472608" cy="49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2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</p:spTree>
    <p:extLst>
      <p:ext uri="{BB962C8B-B14F-4D97-AF65-F5344CB8AC3E}">
        <p14:creationId xmlns:p14="http://schemas.microsoft.com/office/powerpoint/2010/main" val="1416068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32" y="1196752"/>
            <a:ext cx="4929336" cy="4929336"/>
          </a:xfrm>
          <a:prstGeom prst="rect">
            <a:avLst/>
          </a:prstGeom>
        </p:spPr>
      </p:pic>
      <p:pic>
        <p:nvPicPr>
          <p:cNvPr id="4" name="Picture 2" descr="http://scicri.com/PEG/138384547196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16833"/>
            <a:ext cx="6707608" cy="50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07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33155</TotalTime>
  <Words>1166</Words>
  <Application>Microsoft Macintosh PowerPoint</Application>
  <PresentationFormat>On-screen Show (4:3)</PresentationFormat>
  <Paragraphs>111</Paragraphs>
  <Slides>33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테마</vt:lpstr>
      <vt:lpstr>PowerPoint Presentation</vt:lpstr>
      <vt:lpstr>Cross entropy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Optimization?</vt:lpstr>
      <vt:lpstr>Random search?</vt:lpstr>
      <vt:lpstr>Gradient descent?</vt:lpstr>
      <vt:lpstr>Gradient descent?</vt:lpstr>
      <vt:lpstr>Batch gradient descent</vt:lpstr>
      <vt:lpstr>Stochastic gradient descent</vt:lpstr>
      <vt:lpstr>Mini-batch gradient decent</vt:lpstr>
      <vt:lpstr>Challenges</vt:lpstr>
      <vt:lpstr>Momentum</vt:lpstr>
      <vt:lpstr>Nesterov accelerated gradient</vt:lpstr>
      <vt:lpstr>Adagrad</vt:lpstr>
      <vt:lpstr>Adadelta</vt:lpstr>
      <vt:lpstr>Exponential moving average</vt:lpstr>
      <vt:lpstr>RMSprop</vt:lpstr>
      <vt:lpstr>Adam</vt:lpstr>
      <vt:lpstr>Adam</vt:lpstr>
      <vt:lpstr>Visualization</vt:lpstr>
      <vt:lpstr>Which optimizer to use?</vt:lpstr>
      <vt:lpstr>Additional strategies</vt:lpstr>
      <vt:lpstr>Shuffling</vt:lpstr>
      <vt:lpstr>Curriculum Learning</vt:lpstr>
      <vt:lpstr>Batch normalization</vt:lpstr>
      <vt:lpstr>Early stopping</vt:lpstr>
      <vt:lpstr>Gradient noise</vt:lpstr>
      <vt:lpstr>Learning rate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1135</cp:revision>
  <dcterms:created xsi:type="dcterms:W3CDTF">2010-03-17T18:05:41Z</dcterms:created>
  <dcterms:modified xsi:type="dcterms:W3CDTF">2017-03-13T06:20:18Z</dcterms:modified>
</cp:coreProperties>
</file>